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9" r:id="rId1"/>
  </p:sldMasterIdLst>
  <p:notesMasterIdLst>
    <p:notesMasterId r:id="rId40"/>
  </p:notesMasterIdLst>
  <p:sldIdLst>
    <p:sldId id="256" r:id="rId2"/>
    <p:sldId id="301" r:id="rId3"/>
    <p:sldId id="258" r:id="rId4"/>
    <p:sldId id="259" r:id="rId5"/>
    <p:sldId id="260" r:id="rId6"/>
    <p:sldId id="279" r:id="rId7"/>
    <p:sldId id="261" r:id="rId8"/>
    <p:sldId id="284" r:id="rId9"/>
    <p:sldId id="264" r:id="rId10"/>
    <p:sldId id="265" r:id="rId11"/>
    <p:sldId id="268" r:id="rId12"/>
    <p:sldId id="269" r:id="rId13"/>
    <p:sldId id="270" r:id="rId14"/>
    <p:sldId id="271" r:id="rId15"/>
    <p:sldId id="274" r:id="rId16"/>
    <p:sldId id="273" r:id="rId17"/>
    <p:sldId id="281" r:id="rId18"/>
    <p:sldId id="276" r:id="rId19"/>
    <p:sldId id="280" r:id="rId20"/>
    <p:sldId id="275" r:id="rId21"/>
    <p:sldId id="282" r:id="rId22"/>
    <p:sldId id="286" r:id="rId23"/>
    <p:sldId id="285" r:id="rId24"/>
    <p:sldId id="289" r:id="rId25"/>
    <p:sldId id="290" r:id="rId26"/>
    <p:sldId id="291" r:id="rId27"/>
    <p:sldId id="293" r:id="rId28"/>
    <p:sldId id="294" r:id="rId29"/>
    <p:sldId id="297" r:id="rId30"/>
    <p:sldId id="298" r:id="rId31"/>
    <p:sldId id="299" r:id="rId32"/>
    <p:sldId id="300" r:id="rId33"/>
    <p:sldId id="302" r:id="rId34"/>
    <p:sldId id="303" r:id="rId35"/>
    <p:sldId id="304" r:id="rId36"/>
    <p:sldId id="305" r:id="rId37"/>
    <p:sldId id="306" r:id="rId38"/>
    <p:sldId id="307" r:id="rId39"/>
  </p:sldIdLst>
  <p:sldSz cx="9144000" cy="5143500" type="screen16x9"/>
  <p:notesSz cx="6858000" cy="9144000"/>
  <p:embeddedFontLst>
    <p:embeddedFont>
      <p:font typeface="UD Digi Kyokasho N" panose="02020400000000000000" pitchFamily="17" charset="-128"/>
      <p:regular r:id="rId41"/>
      <p:bold r:id="rId42"/>
    </p:embeddedFont>
    <p:embeddedFont>
      <p:font typeface="UD Digi Kyokasho NK" panose="02020400000000000000" pitchFamily="18" charset="-128"/>
      <p:regular r:id="rId43"/>
      <p:bold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cddeccf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cddeccf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B0169A-20CD-F94C-7374-4573509E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cddeccf21_0_2:notes">
            <a:extLst>
              <a:ext uri="{FF2B5EF4-FFF2-40B4-BE49-F238E27FC236}">
                <a16:creationId xmlns:a16="http://schemas.microsoft.com/office/drawing/2014/main" id="{3EB2EF37-4266-C8B5-9525-6FB945D6C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cddeccf21_0_2:notes">
            <a:extLst>
              <a:ext uri="{FF2B5EF4-FFF2-40B4-BE49-F238E27FC236}">
                <a16:creationId xmlns:a16="http://schemas.microsoft.com/office/drawing/2014/main" id="{3AD1FE98-D3A1-32EB-D914-9C91D931A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7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0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14650" y="4355020"/>
            <a:ext cx="637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2"/>
                </a:solidFill>
              </a:rPr>
              <a:t>AP Japanese compare and contrast Essay Prompts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1A262C20-9250-6891-73AC-5889114FAB11}"/>
              </a:ext>
            </a:extLst>
          </p:cNvPr>
          <p:cNvSpPr txBox="1"/>
          <p:nvPr/>
        </p:nvSpPr>
        <p:spPr>
          <a:xfrm>
            <a:off x="1547292" y="2648516"/>
            <a:ext cx="5914500" cy="126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都心と郊外の比較</a:t>
            </a:r>
            <a:endParaRPr sz="4800" dirty="0">
              <a:solidFill>
                <a:schemeClr val="dk2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5E597-D206-0AEA-E47C-BB8C766DC9FE}"/>
              </a:ext>
            </a:extLst>
          </p:cNvPr>
          <p:cNvSpPr txBox="1"/>
          <p:nvPr/>
        </p:nvSpPr>
        <p:spPr>
          <a:xfrm>
            <a:off x="1691136" y="2571750"/>
            <a:ext cx="486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 　こうがい　　　 ひかく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A7E15-6314-0A15-8FC2-5B939F5A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5334" cy="2206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B93D2-C36B-29C6-54C1-6417172A34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542" y="0"/>
            <a:ext cx="4639458" cy="2206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B62E-068C-6823-CF1D-37B96610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E31158-3624-872F-2ACE-3F4A68BA625A}"/>
              </a:ext>
            </a:extLst>
          </p:cNvPr>
          <p:cNvSpPr txBox="1"/>
          <p:nvPr/>
        </p:nvSpPr>
        <p:spPr>
          <a:xfrm>
            <a:off x="353122" y="417517"/>
            <a:ext cx="6449122" cy="77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三つめの違い：家の広さ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D4146-5161-3F1B-D460-0076A75DBFD9}"/>
              </a:ext>
            </a:extLst>
          </p:cNvPr>
          <p:cNvSpPr txBox="1"/>
          <p:nvPr/>
        </p:nvSpPr>
        <p:spPr>
          <a:xfrm>
            <a:off x="361220" y="217462"/>
            <a:ext cx="603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みっ　　　　　　ちが　　　  いえ　　ひろ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9B77F-1DB3-2645-5382-5335C161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53" y="1566738"/>
            <a:ext cx="5601494" cy="34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1711-EDBA-213B-176A-7DD7B61B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ED55B-EFAC-ABB8-75EF-A8077AFBC7B6}"/>
              </a:ext>
            </a:extLst>
          </p:cNvPr>
          <p:cNvSpPr txBox="1"/>
          <p:nvPr/>
        </p:nvSpPr>
        <p:spPr>
          <a:xfrm>
            <a:off x="394753" y="0"/>
            <a:ext cx="7827473" cy="375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は土地が高く、</a:t>
            </a:r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家が狭い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>
              <a:lnSpc>
                <a:spcPct val="300000"/>
              </a:lnSpc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は同じお金で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広い家に住むことができます。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>
              <a:lnSpc>
                <a:spcPct val="300000"/>
              </a:lnSpc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そのため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家族に人気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6A1A1-D503-12D7-59F8-342321154908}"/>
              </a:ext>
            </a:extLst>
          </p:cNvPr>
          <p:cNvSpPr txBox="1"/>
          <p:nvPr/>
        </p:nvSpPr>
        <p:spPr>
          <a:xfrm>
            <a:off x="446792" y="354433"/>
            <a:ext cx="5564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とち　　たか　　　　いえ　せま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2984E-C2FF-4C82-D952-89C514B72EED}"/>
              </a:ext>
            </a:extLst>
          </p:cNvPr>
          <p:cNvSpPr txBox="1"/>
          <p:nvPr/>
        </p:nvSpPr>
        <p:spPr>
          <a:xfrm>
            <a:off x="446791" y="1621955"/>
            <a:ext cx="5564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おな　　　かね　　ひろ　いえ　　す　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9761D-6DA9-1AE3-6C37-2479BA414200}"/>
              </a:ext>
            </a:extLst>
          </p:cNvPr>
          <p:cNvSpPr txBox="1"/>
          <p:nvPr/>
        </p:nvSpPr>
        <p:spPr>
          <a:xfrm>
            <a:off x="1725465" y="2948950"/>
            <a:ext cx="316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　かぞく　　にんき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C07CC-A820-9528-ADF5-13FF6991B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723" y="117954"/>
            <a:ext cx="1670524" cy="1791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DE2EF-D2DB-999B-A21F-D7BEA5FA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14" y="2456501"/>
            <a:ext cx="2569045" cy="25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1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77542-E605-FAD9-8472-0CD8B9CAC4E0}"/>
              </a:ext>
            </a:extLst>
          </p:cNvPr>
          <p:cNvSpPr txBox="1"/>
          <p:nvPr/>
        </p:nvSpPr>
        <p:spPr>
          <a:xfrm>
            <a:off x="170985" y="89209"/>
            <a:ext cx="8452625" cy="2719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結論</a:t>
            </a: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交通が便利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ですが、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うるさくて家が狭い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b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</a:b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静かで広い家に住めます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が、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交通が不便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endParaRPr lang="en-US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6BAB0-E655-2D83-BE81-EBBD72C071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85" y="2882689"/>
            <a:ext cx="3356715" cy="2210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A6313-9154-C34D-6439-7CB845C790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82204"/>
            <a:ext cx="3356715" cy="2210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E3182-4C12-DF1D-8DE3-E48E5A3FCFDA}"/>
              </a:ext>
            </a:extLst>
          </p:cNvPr>
          <p:cNvSpPr txBox="1"/>
          <p:nvPr/>
        </p:nvSpPr>
        <p:spPr>
          <a:xfrm>
            <a:off x="170985" y="1194491"/>
            <a:ext cx="7404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こうつう　 べんり　　　　　　　　　　　　　　　　 いえ  せま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6951F-B1DA-A87F-DE7C-291124A21FE8}"/>
              </a:ext>
            </a:extLst>
          </p:cNvPr>
          <p:cNvSpPr txBox="1"/>
          <p:nvPr/>
        </p:nvSpPr>
        <p:spPr>
          <a:xfrm>
            <a:off x="170985" y="2021649"/>
            <a:ext cx="820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しず　　　 ひろ　 いえ　　す　　　　　　　　　こうつう   ふべん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877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568A0-4357-6BCD-FBC6-D00DBFC74EA5}"/>
              </a:ext>
            </a:extLst>
          </p:cNvPr>
          <p:cNvSpPr txBox="1"/>
          <p:nvPr/>
        </p:nvSpPr>
        <p:spPr>
          <a:xfrm>
            <a:off x="176004" y="578005"/>
            <a:ext cx="48526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私は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ハイキングが好きです。</a:t>
            </a:r>
            <a:endParaRPr lang="en-US" altLang="ja-JP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-JP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自然に近い家がいいので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、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郊外に住みたい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endParaRPr lang="en-US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A6BFE-F08C-F7AA-FFBC-1CFA0355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57" y="1851102"/>
            <a:ext cx="3127010" cy="3241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042B68-BEB0-9DB0-CA01-DA6AE5D3CDCD}"/>
              </a:ext>
            </a:extLst>
          </p:cNvPr>
          <p:cNvSpPr txBox="1"/>
          <p:nvPr/>
        </p:nvSpPr>
        <p:spPr>
          <a:xfrm>
            <a:off x="176004" y="325811"/>
            <a:ext cx="392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わたし　　　　　　　　　　　す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79723-024A-043E-C943-BE8F9ACED2DE}"/>
              </a:ext>
            </a:extLst>
          </p:cNvPr>
          <p:cNvSpPr txBox="1"/>
          <p:nvPr/>
        </p:nvSpPr>
        <p:spPr>
          <a:xfrm>
            <a:off x="176004" y="2019553"/>
            <a:ext cx="159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 す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57987-7986-6B84-EDCC-8B961ECC8B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74" y="3076968"/>
            <a:ext cx="3127010" cy="1638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5143E-7371-AE9B-359E-3199BA654A89}"/>
              </a:ext>
            </a:extLst>
          </p:cNvPr>
          <p:cNvSpPr txBox="1"/>
          <p:nvPr/>
        </p:nvSpPr>
        <p:spPr>
          <a:xfrm>
            <a:off x="176004" y="1186559"/>
            <a:ext cx="392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しぜん　　ちか　　いえ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1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2EEAF-B7E2-33F3-9E52-2450ED9F67D5}"/>
              </a:ext>
            </a:extLst>
          </p:cNvPr>
          <p:cNvSpPr txBox="1"/>
          <p:nvPr/>
        </p:nvSpPr>
        <p:spPr>
          <a:xfrm>
            <a:off x="297738" y="403302"/>
            <a:ext cx="83738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compare-and-contrast essay follows the standard AP Japanese Free Response Writing format, making it easy to read and understand.</a:t>
            </a:r>
          </a:p>
          <a:p>
            <a:endParaRPr lang="en-US" sz="2800" dirty="0"/>
          </a:p>
          <a:p>
            <a:r>
              <a:rPr lang="en-US" sz="2800" dirty="0"/>
              <a:t>It's important to practice the FRQ portion, here is sample prompt!</a:t>
            </a:r>
          </a:p>
          <a:p>
            <a:endParaRPr lang="en-US" sz="2800" dirty="0"/>
          </a:p>
          <a:p>
            <a:r>
              <a:rPr lang="en-US" sz="2800" dirty="0"/>
              <a:t>*Remember this is only an example and answers can vary!</a:t>
            </a:r>
          </a:p>
        </p:txBody>
      </p:sp>
    </p:spTree>
    <p:extLst>
      <p:ext uri="{BB962C8B-B14F-4D97-AF65-F5344CB8AC3E}">
        <p14:creationId xmlns:p14="http://schemas.microsoft.com/office/powerpoint/2010/main" val="322036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47B042F-1394-67D7-8EE4-EE7B1DF1C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extLst>
              <a:ext uri="{FF2B5EF4-FFF2-40B4-BE49-F238E27FC236}">
                <a16:creationId xmlns:a16="http://schemas.microsoft.com/office/drawing/2014/main" id="{30C0FA5B-2790-7BAC-E881-A7A940D8DB33}"/>
              </a:ext>
            </a:extLst>
          </p:cNvPr>
          <p:cNvSpPr txBox="1"/>
          <p:nvPr/>
        </p:nvSpPr>
        <p:spPr>
          <a:xfrm>
            <a:off x="2314650" y="4355020"/>
            <a:ext cx="637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2"/>
                </a:solidFill>
              </a:rPr>
              <a:t>AP Japanese compare and contrast Essay Prompts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C777CDCF-DB46-0DE2-6A46-0CE9FD04CD85}"/>
              </a:ext>
            </a:extLst>
          </p:cNvPr>
          <p:cNvSpPr txBox="1"/>
          <p:nvPr/>
        </p:nvSpPr>
        <p:spPr>
          <a:xfrm>
            <a:off x="361541" y="3677942"/>
            <a:ext cx="869325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b="1" dirty="0"/>
              <a:t>Comparison of Urban and Suburban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AB708-49F3-716C-6EF9-ED496D381666}"/>
              </a:ext>
            </a:extLst>
          </p:cNvPr>
          <p:cNvSpPr txBox="1"/>
          <p:nvPr/>
        </p:nvSpPr>
        <p:spPr>
          <a:xfrm>
            <a:off x="1691136" y="2571750"/>
            <a:ext cx="4869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 　こうがい　　　 ひかく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95E0E-68A0-4208-A176-FCF74BD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5334" cy="2206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E96E7-3020-CE11-DA0E-35E434E6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42" y="0"/>
            <a:ext cx="4639458" cy="2206943"/>
          </a:xfrm>
          <a:prstGeom prst="rect">
            <a:avLst/>
          </a:prstGeom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941EB667-F0A8-903D-4FEF-B5A7E05CF0E5}"/>
              </a:ext>
            </a:extLst>
          </p:cNvPr>
          <p:cNvSpPr txBox="1"/>
          <p:nvPr/>
        </p:nvSpPr>
        <p:spPr>
          <a:xfrm>
            <a:off x="1538364" y="2571750"/>
            <a:ext cx="5914500" cy="126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都心と郊外の比較</a:t>
            </a:r>
            <a:endParaRPr sz="4800" dirty="0">
              <a:solidFill>
                <a:schemeClr val="dk2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05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D6DA-9B20-817A-A269-D15E024AB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DF7EA2-3F48-8717-BF8C-AF5915E7126A}"/>
              </a:ext>
            </a:extLst>
          </p:cNvPr>
          <p:cNvSpPr txBox="1"/>
          <p:nvPr/>
        </p:nvSpPr>
        <p:spPr>
          <a:xfrm>
            <a:off x="200722" y="200339"/>
            <a:ext cx="8571569" cy="287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今から、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を比べます。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交通、生活環境、家の広さ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の３つの点で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大きな違いがあります。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DDA1C-3241-9DC5-5D79-5207F351D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4837" y="144328"/>
            <a:ext cx="1654144" cy="1027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2912-7F95-DAC4-0D4A-2A732E9F52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221" y="144327"/>
            <a:ext cx="1672195" cy="1027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E222A-AE45-CF07-36A0-85C4BF5B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141" y="1459244"/>
            <a:ext cx="2112460" cy="1190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56204-3FEB-B708-58BA-96BD85949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141" y="1524865"/>
            <a:ext cx="924054" cy="112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DF009-F1E4-10A3-F3EA-0523E2AF4EBE}"/>
              </a:ext>
            </a:extLst>
          </p:cNvPr>
          <p:cNvSpPr txBox="1"/>
          <p:nvPr/>
        </p:nvSpPr>
        <p:spPr>
          <a:xfrm>
            <a:off x="200722" y="259080"/>
            <a:ext cx="6695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いま　　　　　　としん　　　こうがい　　くら</a:t>
            </a:r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こうつう　　せいかつかんきょう　いえ　　ひろ　　　　みっつ　　　てん</a:t>
            </a:r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おお　　　　ちが</a:t>
            </a:r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A209D-3C94-C8FD-2418-89855E4FEA15}"/>
              </a:ext>
            </a:extLst>
          </p:cNvPr>
          <p:cNvSpPr txBox="1"/>
          <p:nvPr/>
        </p:nvSpPr>
        <p:spPr>
          <a:xfrm>
            <a:off x="303635" y="3425599"/>
            <a:ext cx="8660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Now, I will compare </a:t>
            </a:r>
            <a:r>
              <a:rPr lang="en-US" sz="2400" b="1" dirty="0"/>
              <a:t>urban areas (cities)</a:t>
            </a:r>
            <a:r>
              <a:rPr lang="en-US" sz="2400" dirty="0"/>
              <a:t> and </a:t>
            </a:r>
            <a:r>
              <a:rPr lang="en-US" sz="2400" b="1" dirty="0"/>
              <a:t>suburban areas</a:t>
            </a:r>
            <a:r>
              <a:rPr lang="en-US" sz="2400" dirty="0"/>
              <a:t>. There are three big differences: </a:t>
            </a:r>
            <a:r>
              <a:rPr lang="en-US" sz="2400" b="1" dirty="0"/>
              <a:t>transportation, living environment, and housing size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20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A30DA3-E84E-D1A0-66B0-27CAE9F2A3DB}"/>
              </a:ext>
            </a:extLst>
          </p:cNvPr>
          <p:cNvSpPr txBox="1"/>
          <p:nvPr/>
        </p:nvSpPr>
        <p:spPr>
          <a:xfrm>
            <a:off x="289932" y="415777"/>
            <a:ext cx="8727688" cy="4447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/>
              <a:t>1. Introduction (</a:t>
            </a:r>
            <a:r>
              <a:rPr lang="ja-JP" altLang="en-US" sz="1600" b="1" dirty="0"/>
              <a:t>導入</a:t>
            </a:r>
            <a:r>
              <a:rPr lang="en-US" altLang="ja-JP" sz="1600" b="1" dirty="0"/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16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「今から、都心と郊外を比べます。」</a:t>
            </a:r>
            <a:br>
              <a:rPr lang="ja-JP" altLang="en-US" sz="1600" dirty="0"/>
            </a:br>
            <a:r>
              <a:rPr lang="ja-JP" altLang="en-US" sz="1600" dirty="0"/>
              <a:t>→ </a:t>
            </a:r>
            <a:r>
              <a:rPr lang="en-US" sz="1600" b="1" dirty="0"/>
              <a:t>Clearly states the topic of the essay (comparing urban and suburban life).</a:t>
            </a:r>
            <a:endParaRPr lang="en-US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6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交通、生活環境、家の広さの３つの点で大きな違いがあります。」</a:t>
            </a:r>
            <a:br>
              <a:rPr lang="ja-JP" altLang="en-US" sz="1600" dirty="0"/>
            </a:br>
            <a:r>
              <a:rPr lang="ja-JP" altLang="en-US" sz="1600" dirty="0"/>
              <a:t>→ </a:t>
            </a:r>
            <a:r>
              <a:rPr lang="en-US" sz="1600" b="1" dirty="0"/>
              <a:t>Introduces the three comparison points (transportation, living environment, and housing size).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/>
              <a:t>✅ </a:t>
            </a:r>
            <a:r>
              <a:rPr lang="en-US" sz="1600" b="1" dirty="0"/>
              <a:t>Why is this good?</a:t>
            </a:r>
            <a:endParaRPr lang="en-US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Short and simple introduction</a:t>
            </a:r>
            <a:r>
              <a:rPr lang="en-US" sz="1600" dirty="0"/>
              <a:t>, making it easy to understand.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Clearly outlines the three comparison points</a:t>
            </a:r>
            <a:r>
              <a:rPr lang="en-US" sz="1600" dirty="0"/>
              <a:t>, helping organize the essay.</a:t>
            </a:r>
          </a:p>
        </p:txBody>
      </p:sp>
    </p:spTree>
    <p:extLst>
      <p:ext uri="{BB962C8B-B14F-4D97-AF65-F5344CB8AC3E}">
        <p14:creationId xmlns:p14="http://schemas.microsoft.com/office/powerpoint/2010/main" val="261113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F24B-84DF-5EBA-AB49-031C29DB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A84441-EBED-0B04-1CD2-2C7EE2947660}"/>
              </a:ext>
            </a:extLst>
          </p:cNvPr>
          <p:cNvSpPr txBox="1"/>
          <p:nvPr/>
        </p:nvSpPr>
        <p:spPr>
          <a:xfrm>
            <a:off x="353122" y="417517"/>
            <a:ext cx="8790878" cy="1785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一つめの違い：交通</a:t>
            </a:r>
            <a:endParaRPr lang="en-US" altLang="ja-JP" sz="40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/>
              <a:t>First Difference: Transportation</a:t>
            </a:r>
            <a:endParaRPr lang="ja-JP" altLang="en-US" sz="40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28439-3304-916C-AA24-1FB07640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27" y="2343976"/>
            <a:ext cx="3928863" cy="2446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1A981-C065-9782-7F25-74C703CAAE12}"/>
              </a:ext>
            </a:extLst>
          </p:cNvPr>
          <p:cNvSpPr txBox="1"/>
          <p:nvPr/>
        </p:nvSpPr>
        <p:spPr>
          <a:xfrm>
            <a:off x="361221" y="217462"/>
            <a:ext cx="494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ひと　　　　　　ちが　　　　こうつう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7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635344-72D5-24A1-5153-6B8895B56224}"/>
              </a:ext>
            </a:extLst>
          </p:cNvPr>
          <p:cNvSpPr txBox="1"/>
          <p:nvPr/>
        </p:nvSpPr>
        <p:spPr>
          <a:xfrm>
            <a:off x="364273" y="2969885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Urban areas</a:t>
            </a:r>
            <a:r>
              <a:rPr lang="en-US" sz="2800" dirty="0"/>
              <a:t> have many </a:t>
            </a:r>
            <a:r>
              <a:rPr lang="en-US" sz="2800" b="1" dirty="0"/>
              <a:t>trains and buses</a:t>
            </a:r>
            <a:r>
              <a:rPr lang="en-US" sz="2800" dirty="0"/>
              <a:t>, so people </a:t>
            </a:r>
            <a:r>
              <a:rPr lang="en-US" sz="2800" b="1" dirty="0"/>
              <a:t>can live without a car</a:t>
            </a:r>
            <a:r>
              <a:rPr lang="en-US" sz="2800" dirty="0"/>
              <a:t>. Stations are nearby, and people </a:t>
            </a:r>
            <a:r>
              <a:rPr lang="en-US" sz="2800" b="1" dirty="0"/>
              <a:t>can walk to go shopping or eat out</a:t>
            </a:r>
            <a:r>
              <a:rPr lang="en-US" sz="2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D0FBD-B1F9-5E46-B89C-D91862A7D0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39" y="95053"/>
            <a:ext cx="6917101" cy="27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DC58B-7C65-0D63-DABD-1E2346FA71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4" y="520392"/>
            <a:ext cx="3895493" cy="1908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FD0B8-8960-B2D4-7E83-E23D479914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5" y="550673"/>
            <a:ext cx="3947806" cy="187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6C3FE-E323-84F4-BCC9-A9E89A13A606}"/>
              </a:ext>
            </a:extLst>
          </p:cNvPr>
          <p:cNvSpPr txBox="1"/>
          <p:nvPr/>
        </p:nvSpPr>
        <p:spPr>
          <a:xfrm>
            <a:off x="594319" y="2950862"/>
            <a:ext cx="6884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" sz="72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en-US" altLang="ja" sz="72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      </a:t>
            </a:r>
            <a:r>
              <a:rPr lang="ja" sz="72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endParaRPr lang="en-US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23478-72FA-85CE-5713-D0090111339E}"/>
              </a:ext>
            </a:extLst>
          </p:cNvPr>
          <p:cNvSpPr txBox="1"/>
          <p:nvPr/>
        </p:nvSpPr>
        <p:spPr>
          <a:xfrm>
            <a:off x="795177" y="2530493"/>
            <a:ext cx="793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 </a:t>
            </a:r>
            <a:r>
              <a:rPr lang="en-US" altLang="ja-JP" sz="3600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UD Digi Kyokasho N" panose="02020400000000000000" pitchFamily="17" charset="-128"/>
              </a:rPr>
              <a:t>toshin</a:t>
            </a:r>
            <a:r>
              <a:rPr lang="ja-JP" altLang="en-US" sz="3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UD Digi Kyokasho N" panose="02020400000000000000" pitchFamily="17" charset="-128"/>
              </a:rPr>
              <a:t> </a:t>
            </a:r>
            <a:r>
              <a:rPr lang="ja-JP" altLang="en-US" sz="3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     こうがい </a:t>
            </a:r>
            <a:r>
              <a:rPr lang="en-US" altLang="ja-JP" sz="3600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  <a:ea typeface="UD Digi Kyokasho N" panose="02020400000000000000" pitchFamily="17" charset="-128"/>
              </a:rPr>
              <a:t>kougai</a:t>
            </a:r>
            <a:r>
              <a:rPr lang="ja-JP" altLang="en-US" sz="3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　　</a:t>
            </a:r>
            <a:endParaRPr lang="en-US" sz="3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19089-662B-5F65-C919-D25DCD8BCA96}"/>
              </a:ext>
            </a:extLst>
          </p:cNvPr>
          <p:cNvSpPr txBox="1"/>
          <p:nvPr/>
        </p:nvSpPr>
        <p:spPr>
          <a:xfrm>
            <a:off x="505799" y="3925229"/>
            <a:ext cx="826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Urban Areas               Suburban Areas</a:t>
            </a:r>
          </a:p>
        </p:txBody>
      </p:sp>
    </p:spTree>
    <p:extLst>
      <p:ext uri="{BB962C8B-B14F-4D97-AF65-F5344CB8AC3E}">
        <p14:creationId xmlns:p14="http://schemas.microsoft.com/office/powerpoint/2010/main" val="152861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2AC637-F656-9DAF-E7A6-5A12513A38BB}"/>
              </a:ext>
            </a:extLst>
          </p:cNvPr>
          <p:cNvSpPr txBox="1"/>
          <p:nvPr/>
        </p:nvSpPr>
        <p:spPr>
          <a:xfrm>
            <a:off x="312234" y="3218056"/>
            <a:ext cx="8757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Suburban areas </a:t>
            </a:r>
            <a:r>
              <a:rPr lang="en-US" sz="2800" dirty="0"/>
              <a:t>have </a:t>
            </a:r>
            <a:r>
              <a:rPr lang="en-US" sz="2800" b="1" dirty="0"/>
              <a:t>inconvenient transportation</a:t>
            </a:r>
            <a:r>
              <a:rPr lang="en-US" sz="2800" dirty="0"/>
              <a:t>. There are </a:t>
            </a:r>
            <a:r>
              <a:rPr lang="en-US" sz="2800" b="1" dirty="0"/>
              <a:t>fewer trains and buses</a:t>
            </a:r>
            <a:r>
              <a:rPr lang="en-US" sz="2800" dirty="0"/>
              <a:t>, and </a:t>
            </a:r>
            <a:r>
              <a:rPr lang="en-US" sz="2800" b="1" dirty="0"/>
              <a:t>people use cars</a:t>
            </a:r>
            <a:r>
              <a:rPr lang="en-US" sz="2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6AF5-81A3-74E7-B43F-8901EC9C94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46" y="296061"/>
            <a:ext cx="7772400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58437-7B7D-5A7E-1EE3-B0F96B171365}"/>
              </a:ext>
            </a:extLst>
          </p:cNvPr>
          <p:cNvSpPr txBox="1"/>
          <p:nvPr/>
        </p:nvSpPr>
        <p:spPr>
          <a:xfrm>
            <a:off x="163550" y="152378"/>
            <a:ext cx="88540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2. First Point: Transportation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(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</a:t>
            </a:r>
            <a:r>
              <a:rPr lang="en-US" altLang="ja-JP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)</a:t>
            </a:r>
          </a:p>
          <a:p>
            <a:endParaRPr lang="en-US" altLang="ja-JP" sz="9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en-US" sz="1800" b="1" dirty="0"/>
              <a:t>Urban Areas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(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en-US" altLang="ja-JP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「都心は電車やバスが多いです。車がなくても生活できます。」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There are many trains and buses. People can live without a car.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駅が近く、歩いて買い物や食事に行くことができます。」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Stations are nearby, and people can walk to shops and restaurants.</a:t>
            </a:r>
          </a:p>
          <a:p>
            <a:endParaRPr lang="en-US" sz="900" dirty="0"/>
          </a:p>
          <a:p>
            <a:r>
              <a:rPr lang="en-US" sz="1800" b="1" dirty="0"/>
              <a:t>Suburban Areas (</a:t>
            </a:r>
            <a:r>
              <a:rPr lang="ja-JP" altLang="en-US" sz="1800" b="1" dirty="0"/>
              <a:t>郊外</a:t>
            </a:r>
            <a:r>
              <a:rPr lang="en-US" altLang="ja-JP" sz="18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「郊外は交通が不便です。電車やバスが少ないです。」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Public transportation is inconvenient. There are fewer trains and buses.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人びとは車にのります。」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sz="1800" dirty="0"/>
              <a:t>→ </a:t>
            </a:r>
            <a:r>
              <a:rPr lang="en-US" sz="1800" b="1" dirty="0"/>
              <a:t>People use cars.</a:t>
            </a:r>
          </a:p>
          <a:p>
            <a:endParaRPr lang="en-US" sz="1800" dirty="0"/>
          </a:p>
          <a:p>
            <a:r>
              <a:rPr lang="en-US" sz="1800" dirty="0"/>
              <a:t>✅ </a:t>
            </a:r>
            <a:r>
              <a:rPr lang="en-US" sz="1800" b="1" dirty="0"/>
              <a:t>Why is this good?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Short, clear sentences</a:t>
            </a:r>
            <a:r>
              <a:rPr lang="en-US" sz="1800" dirty="0"/>
              <a:t> that make the comparison easy to understand.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Uses simple grammar</a:t>
            </a:r>
            <a:r>
              <a:rPr lang="en-US" sz="1800" dirty="0"/>
              <a:t> but still expresses the main differences between urban and suburban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400549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9F23-EBF9-ECA4-B34A-1ABABCAF4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45F59-87AE-1376-F900-FC37C683D846}"/>
              </a:ext>
            </a:extLst>
          </p:cNvPr>
          <p:cNvSpPr txBox="1"/>
          <p:nvPr/>
        </p:nvSpPr>
        <p:spPr>
          <a:xfrm>
            <a:off x="353122" y="417517"/>
            <a:ext cx="6449122" cy="77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二つめの違い：生活環境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627D9-E380-B358-F836-69CECBBE6CCB}"/>
              </a:ext>
            </a:extLst>
          </p:cNvPr>
          <p:cNvSpPr txBox="1"/>
          <p:nvPr/>
        </p:nvSpPr>
        <p:spPr>
          <a:xfrm>
            <a:off x="361220" y="217462"/>
            <a:ext cx="603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ふた　　　　　　ちが　　　 せいかつかんきょう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31F70-EC59-BB71-D42B-6C868EF3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1895707"/>
            <a:ext cx="5820936" cy="3257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9279A-B2F4-14C1-A4D9-D8E256FE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33" y="1958573"/>
            <a:ext cx="2516458" cy="368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CF3A8-8494-898C-F2ED-2F498F142A6F}"/>
              </a:ext>
            </a:extLst>
          </p:cNvPr>
          <p:cNvSpPr txBox="1"/>
          <p:nvPr/>
        </p:nvSpPr>
        <p:spPr>
          <a:xfrm>
            <a:off x="208155" y="1065002"/>
            <a:ext cx="84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Second Difference: Living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172156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84512-A4DA-F2E0-A5ED-D56F4B6E6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932" y="156237"/>
            <a:ext cx="5144429" cy="260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77AA3-0E1B-EF0C-00CF-686BBE85C32A}"/>
              </a:ext>
            </a:extLst>
          </p:cNvPr>
          <p:cNvSpPr txBox="1"/>
          <p:nvPr/>
        </p:nvSpPr>
        <p:spPr>
          <a:xfrm>
            <a:off x="275063" y="3080112"/>
            <a:ext cx="86756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Urban areas</a:t>
            </a:r>
            <a:r>
              <a:rPr lang="en-US" sz="2800" dirty="0"/>
              <a:t> have </a:t>
            </a:r>
            <a:r>
              <a:rPr lang="en-US" sz="2800" b="1" dirty="0"/>
              <a:t>many stores and restaurants, which is convenient.</a:t>
            </a:r>
            <a:r>
              <a:rPr lang="en-US" sz="2800" dirty="0"/>
              <a:t> </a:t>
            </a:r>
          </a:p>
          <a:p>
            <a:r>
              <a:rPr lang="en-US" sz="2800" dirty="0"/>
              <a:t>However, they are </a:t>
            </a:r>
            <a:r>
              <a:rPr lang="en-US" sz="2800" b="1" dirty="0"/>
              <a:t>crowded, noisy, and busy even at night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13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84108-9D67-E50E-13B5-11333B2CAD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751" y="107450"/>
            <a:ext cx="5538439" cy="3010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23FDF7-DDF3-3A7F-8CB1-661740964A85}"/>
              </a:ext>
            </a:extLst>
          </p:cNvPr>
          <p:cNvSpPr txBox="1"/>
          <p:nvPr/>
        </p:nvSpPr>
        <p:spPr>
          <a:xfrm>
            <a:off x="408878" y="3560956"/>
            <a:ext cx="823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Suburban areas</a:t>
            </a:r>
            <a:r>
              <a:rPr lang="en-US" sz="2400" dirty="0"/>
              <a:t> have </a:t>
            </a:r>
            <a:r>
              <a:rPr lang="en-US" sz="2400" b="1" dirty="0"/>
              <a:t>a lot of nature and are quiet</a:t>
            </a:r>
            <a:r>
              <a:rPr lang="en-US" sz="2400" dirty="0"/>
              <a:t>.</a:t>
            </a:r>
          </a:p>
          <a:p>
            <a:r>
              <a:rPr lang="en-US" sz="2400" dirty="0"/>
              <a:t>There are </a:t>
            </a:r>
            <a:r>
              <a:rPr lang="en-US" sz="2400" b="1" dirty="0"/>
              <a:t>large parks and spacious schoolyards</a:t>
            </a:r>
            <a:r>
              <a:rPr lang="en-US" sz="2400" dirty="0"/>
              <a:t>. </a:t>
            </a:r>
          </a:p>
          <a:p>
            <a:r>
              <a:rPr lang="en-US" sz="2400" dirty="0"/>
              <a:t>However, people </a:t>
            </a:r>
            <a:r>
              <a:rPr lang="en-US" sz="2400" b="1" dirty="0"/>
              <a:t>must drive to go shopping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821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922D5-BC6B-FDBA-7036-C8F93442035C}"/>
              </a:ext>
            </a:extLst>
          </p:cNvPr>
          <p:cNvSpPr txBox="1"/>
          <p:nvPr/>
        </p:nvSpPr>
        <p:spPr>
          <a:xfrm>
            <a:off x="144966" y="32593"/>
            <a:ext cx="90510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3. Second Point: Living Environment (</a:t>
            </a:r>
            <a:r>
              <a:rPr lang="ja-JP" altLang="en-US" sz="1800" b="1" dirty="0"/>
              <a:t>生活環境</a:t>
            </a:r>
            <a:r>
              <a:rPr lang="en-US" altLang="ja-JP" sz="1800" b="1" dirty="0"/>
              <a:t>)</a:t>
            </a:r>
          </a:p>
          <a:p>
            <a:r>
              <a:rPr lang="en-US" sz="1800" b="1" dirty="0"/>
              <a:t>Urban Areas (</a:t>
            </a:r>
            <a:r>
              <a:rPr lang="ja-JP" altLang="en-US" sz="1800" b="1" dirty="0"/>
              <a:t>都心</a:t>
            </a:r>
            <a:r>
              <a:rPr lang="en-US" altLang="ja-JP" sz="18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「都心は店やレストランが多くて便利です。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　しかし、にぎやかで人が多く、夜もうるさいです。」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There are many shops and restaurants, which is convenient, but it is crowded and noisy at night.</a:t>
            </a:r>
          </a:p>
          <a:p>
            <a:endParaRPr lang="en-US" sz="1800" dirty="0"/>
          </a:p>
          <a:p>
            <a:r>
              <a:rPr lang="en-US" sz="1800" b="1" dirty="0"/>
              <a:t>Suburban Areas (</a:t>
            </a:r>
            <a:r>
              <a:rPr lang="ja-JP" altLang="en-US" sz="1800" b="1" dirty="0"/>
              <a:t>郊外</a:t>
            </a:r>
            <a:r>
              <a:rPr lang="en-US" altLang="ja-JP" sz="18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「郊外は自然が多くて静かです。」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 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大きな公園や広い校庭があります。」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There is a lot of nature, and it is quiet.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There are large parks and big schoolyards.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けれども、買い物に車で行きます。」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However, people must use a car to go shopping.</a:t>
            </a:r>
          </a:p>
          <a:p>
            <a:endParaRPr lang="en-US" sz="1800" dirty="0"/>
          </a:p>
          <a:p>
            <a:r>
              <a:rPr lang="en-US" sz="1800" dirty="0"/>
              <a:t>✅ </a:t>
            </a:r>
            <a:r>
              <a:rPr lang="en-US" sz="1800" b="1" dirty="0"/>
              <a:t>Why is this good?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Simple vocabulary and grammar</a:t>
            </a:r>
            <a:r>
              <a:rPr lang="en-US" sz="1800" dirty="0"/>
              <a:t> make it easy to understand.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Clearly shows the difference between urban and suburban environments.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Mentions a key challenge of suburban life</a:t>
            </a:r>
            <a:r>
              <a:rPr lang="en-US" sz="1800" dirty="0"/>
              <a:t> (needing a car for shopping).</a:t>
            </a:r>
          </a:p>
        </p:txBody>
      </p:sp>
    </p:spTree>
    <p:extLst>
      <p:ext uri="{BB962C8B-B14F-4D97-AF65-F5344CB8AC3E}">
        <p14:creationId xmlns:p14="http://schemas.microsoft.com/office/powerpoint/2010/main" val="247815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BD19-39EC-919A-2E83-8633F520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F0ED20-F4E8-D920-C6AE-C01AE675116D}"/>
              </a:ext>
            </a:extLst>
          </p:cNvPr>
          <p:cNvSpPr txBox="1"/>
          <p:nvPr/>
        </p:nvSpPr>
        <p:spPr>
          <a:xfrm>
            <a:off x="353122" y="417517"/>
            <a:ext cx="8790878" cy="1785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三つめの違い：家の広さ</a:t>
            </a:r>
            <a:endParaRPr lang="en-US" altLang="ja-JP" sz="40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/>
              <a:t>Third Point: Housing</a:t>
            </a:r>
            <a:endParaRPr lang="ja-JP" altLang="en-US" sz="40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13024-18FA-5525-6F6C-1311140FD8E7}"/>
              </a:ext>
            </a:extLst>
          </p:cNvPr>
          <p:cNvSpPr txBox="1"/>
          <p:nvPr/>
        </p:nvSpPr>
        <p:spPr>
          <a:xfrm>
            <a:off x="361220" y="217462"/>
            <a:ext cx="603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みっ　　　　　　ちが　　　  いえ　　ひろ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1E83E-F220-2B4D-4D20-D255863A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31" y="2124594"/>
            <a:ext cx="4754069" cy="29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529A7-5343-F5E4-E24E-83528A0FD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21" y="138732"/>
            <a:ext cx="5996058" cy="3053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EB930-C044-1BA3-B352-E1B07020719D}"/>
              </a:ext>
            </a:extLst>
          </p:cNvPr>
          <p:cNvSpPr txBox="1"/>
          <p:nvPr/>
        </p:nvSpPr>
        <p:spPr>
          <a:xfrm>
            <a:off x="170986" y="3302077"/>
            <a:ext cx="89730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urban areas</a:t>
            </a:r>
            <a:r>
              <a:rPr lang="en-US" sz="2400" dirty="0"/>
              <a:t>, </a:t>
            </a:r>
            <a:r>
              <a:rPr lang="en-US" sz="2400" b="1" dirty="0"/>
              <a:t>land is expensive, and houses are small</a:t>
            </a:r>
            <a:r>
              <a:rPr lang="en-US" sz="2400" dirty="0"/>
              <a:t>.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suburban areas</a:t>
            </a:r>
            <a:r>
              <a:rPr lang="en-US" sz="2400" dirty="0"/>
              <a:t>, people can live in </a:t>
            </a:r>
            <a:r>
              <a:rPr lang="en-US" sz="2400" b="1" dirty="0"/>
              <a:t>a bigger house for the same price</a:t>
            </a:r>
            <a:r>
              <a:rPr lang="en-US" sz="2400" dirty="0"/>
              <a:t>. Because of this, suburban areas are</a:t>
            </a:r>
            <a:r>
              <a:rPr lang="en-US" sz="2400" b="1" dirty="0"/>
              <a:t> popular among families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19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7B2FEB-AF72-975B-049B-0297F9BF4EC2}"/>
              </a:ext>
            </a:extLst>
          </p:cNvPr>
          <p:cNvSpPr txBox="1"/>
          <p:nvPr/>
        </p:nvSpPr>
        <p:spPr>
          <a:xfrm>
            <a:off x="287593" y="81206"/>
            <a:ext cx="885640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4. Third Point: Housing Size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(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家の広さ</a:t>
            </a:r>
            <a:r>
              <a:rPr lang="en-US" altLang="ja-JP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)</a:t>
            </a:r>
          </a:p>
          <a:p>
            <a:endParaRPr lang="en-US" altLang="ja-JP" sz="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en-US" sz="1800" b="1" dirty="0"/>
              <a:t>Urban Areas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(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en-US" altLang="ja-JP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「都心は土地が高く、家が狭いです。」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Land is expensive, and houses are small.</a:t>
            </a:r>
          </a:p>
          <a:p>
            <a:endParaRPr lang="en-US" sz="800" dirty="0"/>
          </a:p>
          <a:p>
            <a:r>
              <a:rPr lang="en-US" sz="1800" b="1" dirty="0"/>
              <a:t>Suburban Areas (</a:t>
            </a:r>
            <a:r>
              <a:rPr lang="ja-JP" altLang="en-US" sz="1800" b="1" dirty="0"/>
              <a:t>郊外</a:t>
            </a:r>
            <a:r>
              <a:rPr lang="en-US" altLang="ja-JP" sz="18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「郊外は同じお金で広い家に住めます。」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For the same amount of money, people can live in a bigger house.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そのため、郊外は家族に人気です。」</a:t>
            </a:r>
            <a:br>
              <a:rPr lang="ja-JP" altLang="en-US" sz="1800" dirty="0"/>
            </a:br>
            <a:r>
              <a:rPr lang="ja-JP" altLang="en-US" sz="1800" dirty="0"/>
              <a:t>→ </a:t>
            </a:r>
            <a:r>
              <a:rPr lang="en-US" sz="1800" b="1" dirty="0"/>
              <a:t>Because of this, suburbs are popular for families.</a:t>
            </a:r>
          </a:p>
          <a:p>
            <a:endParaRPr lang="en-US" sz="1800" dirty="0"/>
          </a:p>
          <a:p>
            <a:r>
              <a:rPr lang="en-US" sz="1800" dirty="0"/>
              <a:t>✅ </a:t>
            </a:r>
            <a:r>
              <a:rPr lang="en-US" sz="1800" b="1" dirty="0"/>
              <a:t>Why is this good?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Uses simple comparison words</a:t>
            </a:r>
            <a:r>
              <a:rPr lang="en-US" sz="1800" dirty="0"/>
              <a:t> like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同じお金で」 </a:t>
            </a:r>
            <a:r>
              <a:rPr lang="en-US" altLang="ja-JP" sz="1800" b="1" dirty="0"/>
              <a:t>(</a:t>
            </a:r>
            <a:r>
              <a:rPr lang="en-US" sz="1800" b="1" dirty="0"/>
              <a:t>for the same price)</a:t>
            </a:r>
            <a:r>
              <a:rPr lang="en-US" sz="1800" dirty="0"/>
              <a:t>, making the point clear.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Mentions a key reason why people move to the suburbs</a:t>
            </a:r>
            <a:r>
              <a:rPr lang="en-US" sz="1800" dirty="0"/>
              <a:t> (more space for the same cost).</a:t>
            </a:r>
          </a:p>
        </p:txBody>
      </p:sp>
    </p:spTree>
    <p:extLst>
      <p:ext uri="{BB962C8B-B14F-4D97-AF65-F5344CB8AC3E}">
        <p14:creationId xmlns:p14="http://schemas.microsoft.com/office/powerpoint/2010/main" val="44231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43FE8-F2E4-002D-1C55-DE0E4E91AB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610" y="113012"/>
            <a:ext cx="5304263" cy="2852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C2BF80-0AA3-D091-9655-35AA5C6A99E7}"/>
              </a:ext>
            </a:extLst>
          </p:cNvPr>
          <p:cNvSpPr txBox="1"/>
          <p:nvPr/>
        </p:nvSpPr>
        <p:spPr>
          <a:xfrm>
            <a:off x="96644" y="2951747"/>
            <a:ext cx="90473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</a:t>
            </a:r>
          </a:p>
          <a:p>
            <a:r>
              <a:rPr lang="en-US" sz="2400" b="1" dirty="0"/>
              <a:t>Urban areas</a:t>
            </a:r>
            <a:r>
              <a:rPr lang="en-US" sz="2400" dirty="0"/>
              <a:t> have </a:t>
            </a:r>
            <a:r>
              <a:rPr lang="en-US" sz="2400" b="1" dirty="0"/>
              <a:t>convenient transportation</a:t>
            </a:r>
            <a:r>
              <a:rPr lang="en-US" sz="2400" dirty="0"/>
              <a:t>, but they are </a:t>
            </a:r>
            <a:r>
              <a:rPr lang="en-US" sz="2400" b="1" dirty="0"/>
              <a:t>noisy, and houses are small</a:t>
            </a:r>
            <a:r>
              <a:rPr lang="en-US" sz="2400" dirty="0"/>
              <a:t>.</a:t>
            </a:r>
          </a:p>
          <a:p>
            <a:r>
              <a:rPr lang="en-US" sz="2400" b="1" dirty="0"/>
              <a:t>Suburban areas</a:t>
            </a:r>
            <a:r>
              <a:rPr lang="en-US" sz="2400" dirty="0"/>
              <a:t> are </a:t>
            </a:r>
            <a:r>
              <a:rPr lang="en-US" sz="2400" b="1" dirty="0"/>
              <a:t>quiet and have bigger houses</a:t>
            </a:r>
            <a:r>
              <a:rPr lang="en-US" sz="2400" dirty="0"/>
              <a:t>, but </a:t>
            </a:r>
            <a:r>
              <a:rPr lang="en-US" sz="2400" b="1" dirty="0"/>
              <a:t>transportation is not convenient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24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D13C0-7203-8BF2-631F-EBADEA0C22ED}"/>
              </a:ext>
            </a:extLst>
          </p:cNvPr>
          <p:cNvSpPr txBox="1"/>
          <p:nvPr/>
        </p:nvSpPr>
        <p:spPr>
          <a:xfrm>
            <a:off x="200722" y="200339"/>
            <a:ext cx="8571569" cy="287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今から、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を比べます。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交通、生活環境、家の広さ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の３つの点で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大きな違いがあります。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02DF9-9B77-757A-42D1-4258E0691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674"/>
            <a:ext cx="2956560" cy="1836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D1366-C2EF-A862-D3A8-675A0F87BF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40" y="3326904"/>
            <a:ext cx="2956560" cy="181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7D3BB6-8A28-C94F-0DB0-BC71FBCE59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628" y="3291808"/>
            <a:ext cx="3229812" cy="1819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32A6C-2EDC-4B9E-6E68-BAD7D74AC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560" y="3326904"/>
            <a:ext cx="924054" cy="231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BEF2E-5862-F089-C2E4-659E843B4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587" y="3356985"/>
            <a:ext cx="924054" cy="171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0077E-60F5-FE44-B269-FF220FE164A2}"/>
              </a:ext>
            </a:extLst>
          </p:cNvPr>
          <p:cNvSpPr txBox="1"/>
          <p:nvPr/>
        </p:nvSpPr>
        <p:spPr>
          <a:xfrm>
            <a:off x="200722" y="259080"/>
            <a:ext cx="6695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いま　　　　　　としん　　　こうがい　　くら</a:t>
            </a:r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こうつう　　せいかつかんきょう　いえ　　ひろ　　　　みっつ　　　てん</a:t>
            </a:r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-JP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おお　　　　ちが</a:t>
            </a:r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12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FB2D46-8C7A-639E-89E6-8E862701AE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934" y="149658"/>
            <a:ext cx="4835654" cy="300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0D1ACF-4384-D026-8BE0-D2E8B43BBDC8}"/>
              </a:ext>
            </a:extLst>
          </p:cNvPr>
          <p:cNvSpPr txBox="1"/>
          <p:nvPr/>
        </p:nvSpPr>
        <p:spPr>
          <a:xfrm>
            <a:off x="364273" y="3500599"/>
            <a:ext cx="8415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 like hiking. I want to live in the suburbs because I prefer a house close to nature.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8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D8270-0E25-0A66-56F9-2A6FB5A3CE98}"/>
              </a:ext>
            </a:extLst>
          </p:cNvPr>
          <p:cNvSpPr txBox="1"/>
          <p:nvPr/>
        </p:nvSpPr>
        <p:spPr>
          <a:xfrm>
            <a:off x="156117" y="88349"/>
            <a:ext cx="8987883" cy="49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Why is this a Strong Conclusion?</a:t>
            </a:r>
          </a:p>
          <a:p>
            <a:endParaRPr lang="en-US" sz="800" b="1" dirty="0"/>
          </a:p>
          <a:p>
            <a:r>
              <a:rPr lang="en-US" sz="1800" dirty="0"/>
              <a:t>✅ </a:t>
            </a:r>
            <a:r>
              <a:rPr lang="en-US" sz="1800" b="1" dirty="0"/>
              <a:t>Summarizes Key Differences Clearly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first two sentences </a:t>
            </a:r>
            <a:r>
              <a:rPr lang="en-US" sz="1800" b="1" dirty="0"/>
              <a:t>briefly restate</a:t>
            </a:r>
            <a:r>
              <a:rPr lang="en-US" sz="1800" dirty="0"/>
              <a:t> the </a:t>
            </a:r>
            <a:r>
              <a:rPr lang="en-US" sz="1800" b="1" dirty="0"/>
              <a:t>main differences</a:t>
            </a:r>
            <a:r>
              <a:rPr lang="en-US" sz="1800" dirty="0"/>
              <a:t> between urban and suburban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This ensures the reader </a:t>
            </a:r>
            <a:r>
              <a:rPr lang="en-US" sz="1800" b="1" dirty="0"/>
              <a:t>remembers the key points</a:t>
            </a:r>
            <a:r>
              <a:rPr lang="en-US" sz="1800" dirty="0"/>
              <a:t> before moving to the opinion.</a:t>
            </a:r>
          </a:p>
          <a:p>
            <a:endParaRPr lang="en-US" sz="1800" dirty="0"/>
          </a:p>
          <a:p>
            <a:r>
              <a:rPr lang="en-US" sz="1800" dirty="0"/>
              <a:t>✅ </a:t>
            </a:r>
            <a:r>
              <a:rPr lang="en-US" sz="1800" b="1" dirty="0"/>
              <a:t>States a Clear Personal Opinion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sentence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私はハイキングが好きです。」</a:t>
            </a:r>
            <a:r>
              <a:rPr lang="ja-JP" altLang="en-US" sz="1800" dirty="0"/>
              <a:t> </a:t>
            </a:r>
            <a:r>
              <a:rPr lang="en-US" altLang="ja-JP" sz="1800" dirty="0"/>
              <a:t>(</a:t>
            </a:r>
            <a:r>
              <a:rPr lang="en-US" sz="1800" dirty="0"/>
              <a:t>I like hiking) introduces a personal preference.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next sentence </a:t>
            </a:r>
            <a:r>
              <a:rPr 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「</a:t>
            </a: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自然に近い家がいいので、郊外に住みたいです。」</a:t>
            </a:r>
            <a:r>
              <a:rPr lang="ja-JP" altLang="en-US" sz="1800" dirty="0"/>
              <a:t> </a:t>
            </a:r>
            <a:r>
              <a:rPr lang="en-US" altLang="ja-JP" sz="1800" dirty="0"/>
              <a:t>(</a:t>
            </a:r>
            <a:r>
              <a:rPr lang="en-US" sz="1800" dirty="0"/>
              <a:t>I want to live in the suburbs because I prefer a house close to nature) </a:t>
            </a:r>
            <a:r>
              <a:rPr lang="en-US" sz="1800" b="1" dirty="0"/>
              <a:t>logically connects</a:t>
            </a:r>
            <a:r>
              <a:rPr lang="en-US" sz="1800" dirty="0"/>
              <a:t> the preference to the choice of suburban living.</a:t>
            </a:r>
          </a:p>
          <a:p>
            <a:endParaRPr lang="en-US" sz="1800" dirty="0"/>
          </a:p>
          <a:p>
            <a:r>
              <a:rPr lang="en-US" sz="1800" dirty="0"/>
              <a:t>✅ </a:t>
            </a:r>
            <a:r>
              <a:rPr lang="en-US" sz="1800" b="1" dirty="0"/>
              <a:t>Uses a Simple and Logical Justification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reasoning </a:t>
            </a:r>
            <a:r>
              <a:rPr lang="en-US" sz="1800" b="1" dirty="0"/>
              <a:t>connects nature and hiking</a:t>
            </a:r>
            <a:r>
              <a:rPr lang="en-US" sz="1800" dirty="0"/>
              <a:t> to suburban living.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This makes the opinion more personal and persuasive</a:t>
            </a:r>
            <a:r>
              <a:rPr lang="en-US" sz="1800" dirty="0"/>
              <a:t> without unnecessary complexity.</a:t>
            </a:r>
          </a:p>
        </p:txBody>
      </p:sp>
    </p:spTree>
    <p:extLst>
      <p:ext uri="{BB962C8B-B14F-4D97-AF65-F5344CB8AC3E}">
        <p14:creationId xmlns:p14="http://schemas.microsoft.com/office/powerpoint/2010/main" val="3087403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6ECB11-3F2D-443A-002F-1EBD53F7C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630283"/>
              </p:ext>
            </p:extLst>
          </p:nvPr>
        </p:nvGraphicFramePr>
        <p:xfrm>
          <a:off x="334537" y="1085618"/>
          <a:ext cx="8585200" cy="3589922"/>
        </p:xfrm>
        <a:graphic>
          <a:graphicData uri="http://schemas.openxmlformats.org/drawingml/2006/table">
            <a:tbl>
              <a:tblPr/>
              <a:tblGrid>
                <a:gridCol w="4292600">
                  <a:extLst>
                    <a:ext uri="{9D8B030D-6E8A-4147-A177-3AD203B41FA5}">
                      <a16:colId xmlns:a16="http://schemas.microsoft.com/office/drawing/2014/main" val="542029579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938338457"/>
                    </a:ext>
                  </a:extLst>
                </a:gridCol>
              </a:tblGrid>
              <a:tr h="287084">
                <a:tc>
                  <a:txBody>
                    <a:bodyPr/>
                    <a:lstStyle/>
                    <a:p>
                      <a:r>
                        <a:rPr lang="en-US" sz="1400" b="1" dirty="0"/>
                        <a:t>Requirement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How this response meets it</a:t>
                      </a:r>
                      <a:endParaRPr lang="en-US" sz="140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362055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en-US" sz="1400" b="1" dirty="0"/>
                        <a:t>Compares two topics clearly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✅ Uses </a:t>
                      </a:r>
                      <a:r>
                        <a:rPr lang="en-US" sz="1400" b="1" dirty="0"/>
                        <a:t>three key points (transportation, living environment, housing size)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304440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en-US" sz="1400" b="1"/>
                        <a:t>Uses logical organization</a:t>
                      </a:r>
                      <a:endParaRPr lang="en-US" sz="140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✅ </a:t>
                      </a:r>
                      <a:r>
                        <a:rPr lang="fr-FR" sz="1400" b="1"/>
                        <a:t>Introduction → 3 Comparison Points → Conclusion</a:t>
                      </a:r>
                      <a:endParaRPr lang="fr-FR" sz="140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502697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en-US" sz="1400" b="1" dirty="0"/>
                        <a:t>Balanced comparison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✅ </a:t>
                      </a:r>
                      <a:r>
                        <a:rPr lang="en-US" sz="1400" b="1" dirty="0"/>
                        <a:t>Both positive and negative aspects of city and suburban life</a:t>
                      </a:r>
                      <a:r>
                        <a:rPr lang="en-US" sz="1400" dirty="0"/>
                        <a:t> are included</a:t>
                      </a:r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668930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en-US" sz="1400" b="1" dirty="0"/>
                        <a:t>Gives an opinion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✅ </a:t>
                      </a:r>
                      <a:r>
                        <a:rPr lang="en-US" sz="1400" b="1" dirty="0"/>
                        <a:t>Clearly states a preference for the suburbs and explains why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999412"/>
                  </a:ext>
                </a:extLst>
              </a:tr>
              <a:tr h="689002">
                <a:tc>
                  <a:txBody>
                    <a:bodyPr/>
                    <a:lstStyle/>
                    <a:p>
                      <a:r>
                        <a:rPr lang="en-US" sz="1400" b="1"/>
                        <a:t>Uses appropriate grammar &amp; vocabulary</a:t>
                      </a:r>
                      <a:endParaRPr lang="en-US" sz="140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✅ </a:t>
                      </a:r>
                      <a:r>
                        <a:rPr lang="en-US" sz="1400" b="1" dirty="0"/>
                        <a:t>Uses simple grammar but still includes some AP-level kanji (</a:t>
                      </a:r>
                      <a:r>
                        <a:rPr lang="ja-JP" altLang="en-US" sz="1400" b="1" dirty="0"/>
                        <a:t>都心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交通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郊外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買い物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静か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家族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費用</a:t>
                      </a:r>
                      <a:r>
                        <a:rPr lang="en-US" altLang="ja-JP" sz="1400" b="1" dirty="0"/>
                        <a:t>, </a:t>
                      </a:r>
                      <a:r>
                        <a:rPr lang="ja-JP" altLang="en-US" sz="1400" b="1" dirty="0"/>
                        <a:t>便利</a:t>
                      </a:r>
                      <a:r>
                        <a:rPr lang="en-US" altLang="ja-JP" sz="1400" b="1" dirty="0"/>
                        <a:t>) It's okay if you don't use all of them.</a:t>
                      </a:r>
                      <a:endParaRPr lang="ja-JP" alt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52304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en-US" sz="1400" b="1"/>
                        <a:t>Concise and easy to understand</a:t>
                      </a:r>
                      <a:endParaRPr lang="en-US" sz="140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✅ </a:t>
                      </a:r>
                      <a:r>
                        <a:rPr lang="en-US" sz="1400" b="1" dirty="0"/>
                        <a:t>Short sentences and clear structure make it easy to read</a:t>
                      </a:r>
                      <a:endParaRPr lang="en-US" sz="1400" dirty="0"/>
                    </a:p>
                  </a:txBody>
                  <a:tcPr marL="86125" marR="86125" marT="43063" marB="430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5796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FB29DD-8F7A-CA3C-C209-0C43BD8336CF}"/>
              </a:ext>
            </a:extLst>
          </p:cNvPr>
          <p:cNvSpPr txBox="1"/>
          <p:nvPr/>
        </p:nvSpPr>
        <p:spPr>
          <a:xfrm>
            <a:off x="245327" y="206350"/>
            <a:ext cx="8296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How to Write a Strong Compare &amp; Contrast Essay</a:t>
            </a:r>
          </a:p>
        </p:txBody>
      </p:sp>
    </p:spTree>
    <p:extLst>
      <p:ext uri="{BB962C8B-B14F-4D97-AF65-F5344CB8AC3E}">
        <p14:creationId xmlns:p14="http://schemas.microsoft.com/office/powerpoint/2010/main" val="243730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7EC230-8329-316E-0A05-71C3E4433610}"/>
              </a:ext>
            </a:extLst>
          </p:cNvPr>
          <p:cNvSpPr txBox="1"/>
          <p:nvPr/>
        </p:nvSpPr>
        <p:spPr>
          <a:xfrm>
            <a:off x="334536" y="654205"/>
            <a:ext cx="8274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 Learning Adjective Usage is Important</a:t>
            </a:r>
          </a:p>
          <a:p>
            <a:endParaRPr lang="en-US" sz="2800" b="1" dirty="0"/>
          </a:p>
          <a:p>
            <a:r>
              <a:rPr lang="en-US" sz="2800" dirty="0"/>
              <a:t>This essay shows </a:t>
            </a:r>
            <a:r>
              <a:rPr lang="en-US" sz="2800" b="1" dirty="0"/>
              <a:t>why using adjectives correctly is important</a:t>
            </a:r>
            <a:r>
              <a:rPr lang="en-US" sz="2800" dirty="0"/>
              <a:t> for </a:t>
            </a:r>
            <a:r>
              <a:rPr lang="en-US" sz="2800" b="1" dirty="0"/>
              <a:t>clear and effective writing</a:t>
            </a:r>
            <a:r>
              <a:rPr lang="en-US" sz="2800" dirty="0"/>
              <a:t>. Here’s why:</a:t>
            </a:r>
          </a:p>
        </p:txBody>
      </p:sp>
    </p:spTree>
    <p:extLst>
      <p:ext uri="{BB962C8B-B14F-4D97-AF65-F5344CB8AC3E}">
        <p14:creationId xmlns:p14="http://schemas.microsoft.com/office/powerpoint/2010/main" val="348124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73682-AF59-E46B-7BD7-CCC524886567}"/>
              </a:ext>
            </a:extLst>
          </p:cNvPr>
          <p:cNvSpPr txBox="1"/>
          <p:nvPr/>
        </p:nvSpPr>
        <p:spPr>
          <a:xfrm>
            <a:off x="237893" y="0"/>
            <a:ext cx="857157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1️⃣ </a:t>
            </a:r>
            <a:r>
              <a:rPr lang="en-US" sz="2400" b="1" dirty="0"/>
              <a:t>Adjectives Describe Key Differences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essay compares </a:t>
            </a:r>
            <a:r>
              <a:rPr lang="en-US" sz="1800" b="1" dirty="0"/>
              <a:t>urban and suburban areas</a:t>
            </a:r>
            <a:r>
              <a:rPr lang="en-US" sz="1800" dirty="0"/>
              <a:t>, so </a:t>
            </a:r>
            <a:r>
              <a:rPr lang="en-US" sz="1800" b="1" dirty="0"/>
              <a:t>adjectives help explain the differences</a:t>
            </a:r>
            <a:r>
              <a:rPr lang="en-US" sz="1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都心は交通が便利です。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うるさいです。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家がせまい。</a:t>
            </a:r>
            <a:r>
              <a:rPr lang="ja-JP" altLang="en-US" sz="18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 </a:t>
            </a:r>
            <a:endParaRPr lang="en-US" altLang="ja-JP" sz="1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457200" lvl="1"/>
            <a:r>
              <a:rPr lang="en-US" altLang="ja-JP" sz="1800" dirty="0"/>
              <a:t>(</a:t>
            </a:r>
            <a:r>
              <a:rPr lang="en-US" sz="1800" i="1" dirty="0"/>
              <a:t>Cities have convenient transportation but are noisy and have small houses.</a:t>
            </a:r>
            <a:r>
              <a:rPr lang="en-US" sz="1800" dirty="0"/>
              <a:t>)</a:t>
            </a:r>
          </a:p>
          <a:p>
            <a:pPr marL="457200" lvl="1"/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郊外は静かです。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広い家に住むことができます。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8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交通が不便です。</a:t>
            </a:r>
            <a:endParaRPr lang="en-US" altLang="ja-JP" sz="18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457200" lvl="1"/>
            <a:r>
              <a:rPr lang="ja-JP" altLang="en-US" sz="18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 </a:t>
            </a:r>
            <a:r>
              <a:rPr lang="en-US" altLang="ja-JP" sz="1800" dirty="0"/>
              <a:t>(</a:t>
            </a:r>
            <a:r>
              <a:rPr lang="en-US" sz="1800" i="1" dirty="0"/>
              <a:t>Suburbs are quiet and have big houses, but transportation is inconvenient.</a:t>
            </a:r>
            <a:r>
              <a:rPr lang="en-US" sz="1800" dirty="0"/>
              <a:t>)</a:t>
            </a:r>
          </a:p>
          <a:p>
            <a:pPr marL="457200" lvl="1"/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Without adjectives like </a:t>
            </a:r>
            <a:r>
              <a:rPr lang="ja-JP" altLang="en-US" sz="1800" b="1" dirty="0"/>
              <a:t>便利 べんり </a:t>
            </a:r>
            <a:r>
              <a:rPr lang="en-US" altLang="ja-JP" sz="1800" b="1" dirty="0"/>
              <a:t>(</a:t>
            </a:r>
            <a:r>
              <a:rPr lang="en-US" sz="1800" b="1" dirty="0"/>
              <a:t>convenient), </a:t>
            </a:r>
            <a:r>
              <a:rPr lang="ja-JP" altLang="en-US" sz="1800" b="1" dirty="0"/>
              <a:t>うるさい </a:t>
            </a:r>
            <a:r>
              <a:rPr lang="en-US" altLang="ja-JP" sz="1800" b="1" dirty="0"/>
              <a:t>(</a:t>
            </a:r>
            <a:r>
              <a:rPr lang="en-US" sz="1800" b="1" dirty="0"/>
              <a:t>noisy), </a:t>
            </a:r>
            <a:r>
              <a:rPr lang="ja-JP" altLang="en-US" sz="1800" b="1" dirty="0"/>
              <a:t>狭い せまい </a:t>
            </a:r>
            <a:r>
              <a:rPr lang="en-US" altLang="ja-JP" sz="1800" b="1" dirty="0"/>
              <a:t>(</a:t>
            </a:r>
            <a:r>
              <a:rPr lang="en-US" sz="1800" b="1" dirty="0"/>
              <a:t>small), </a:t>
            </a:r>
            <a:r>
              <a:rPr lang="ja-JP" altLang="en-US" sz="1800" b="1" dirty="0"/>
              <a:t>静か しずか </a:t>
            </a:r>
            <a:r>
              <a:rPr lang="en-US" altLang="ja-JP" sz="1800" b="1" dirty="0"/>
              <a:t>(</a:t>
            </a:r>
            <a:r>
              <a:rPr lang="en-US" sz="1800" b="1" dirty="0"/>
              <a:t>quiet), </a:t>
            </a:r>
            <a:r>
              <a:rPr lang="ja-JP" altLang="en-US" sz="1800" b="1" dirty="0"/>
              <a:t>広い ひろい </a:t>
            </a:r>
            <a:r>
              <a:rPr lang="en-US" altLang="ja-JP" sz="1800" b="1" dirty="0"/>
              <a:t>(</a:t>
            </a:r>
            <a:r>
              <a:rPr lang="en-US" sz="1800" b="1" dirty="0"/>
              <a:t>spacious), </a:t>
            </a:r>
            <a:r>
              <a:rPr lang="ja-JP" altLang="en-US" sz="1800" b="1" dirty="0"/>
              <a:t>不便 ふべん </a:t>
            </a:r>
            <a:r>
              <a:rPr lang="en-US" altLang="ja-JP" sz="1800" b="1" dirty="0"/>
              <a:t>(</a:t>
            </a:r>
            <a:r>
              <a:rPr lang="en-US" sz="1800" b="1" dirty="0"/>
              <a:t>inconvenient)</a:t>
            </a:r>
            <a:r>
              <a:rPr lang="en-US" sz="1800" dirty="0"/>
              <a:t>, these comparisons would not be </a:t>
            </a:r>
            <a:r>
              <a:rPr lang="en-US" sz="1800" b="1" dirty="0"/>
              <a:t>clear or effective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67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13A24-1B30-CE64-71D3-A5EEED348219}"/>
              </a:ext>
            </a:extLst>
          </p:cNvPr>
          <p:cNvSpPr txBox="1"/>
          <p:nvPr/>
        </p:nvSpPr>
        <p:spPr>
          <a:xfrm>
            <a:off x="163551" y="124926"/>
            <a:ext cx="903248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2️⃣ </a:t>
            </a:r>
            <a:r>
              <a:rPr lang="en-US" sz="2400" b="1" dirty="0"/>
              <a:t>Adjectives Make Opinions Stronger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conclusion uses adjectives to express </a:t>
            </a:r>
            <a:r>
              <a:rPr lang="en-US" sz="2400" b="1" dirty="0"/>
              <a:t>personal preference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私はハイキングが好きです。</a:t>
            </a:r>
            <a:endParaRPr lang="en-US" altLang="ja-JP" sz="2400" b="1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自然に近い家がいいので、郊外に住みたいです。</a:t>
            </a:r>
            <a:br>
              <a:rPr lang="ja-JP" altLang="en-US" sz="2400" dirty="0"/>
            </a:br>
            <a:r>
              <a:rPr lang="en-US" altLang="ja-JP" sz="2400" dirty="0"/>
              <a:t>(</a:t>
            </a:r>
            <a:r>
              <a:rPr lang="en-US" sz="2400" i="1" dirty="0"/>
              <a:t>I like hiking. I want a house close to nature, so I want to live in the suburbs.</a:t>
            </a:r>
            <a:r>
              <a:rPr lang="en-US" sz="2400" dirty="0"/>
              <a:t>)</a:t>
            </a:r>
          </a:p>
          <a:p>
            <a:pPr marL="457200" lvl="1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2400" b="1" dirty="0"/>
              <a:t>近い </a:t>
            </a:r>
            <a:r>
              <a:rPr lang="en-US" altLang="ja-JP" sz="2400" b="1" dirty="0"/>
              <a:t>(</a:t>
            </a:r>
            <a:r>
              <a:rPr lang="en-US" sz="2400" b="1" dirty="0"/>
              <a:t>close)</a:t>
            </a:r>
            <a:r>
              <a:rPr lang="en-US" sz="2400" dirty="0"/>
              <a:t> makes the reason more specific.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adjectives were missing, the opinion would feel </a:t>
            </a:r>
            <a:r>
              <a:rPr lang="en-US" sz="2400" b="1" dirty="0"/>
              <a:t>weak or unclear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148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24202-0DAB-9920-F041-1F7A30CA7A28}"/>
              </a:ext>
            </a:extLst>
          </p:cNvPr>
          <p:cNvSpPr txBox="1"/>
          <p:nvPr/>
        </p:nvSpPr>
        <p:spPr>
          <a:xfrm>
            <a:off x="260195" y="661639"/>
            <a:ext cx="8393151" cy="36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3️⃣ </a:t>
            </a:r>
            <a:r>
              <a:rPr lang="en-US" sz="2400" b="1" dirty="0"/>
              <a:t>Adjective Forms Change Sentence Meaning</a:t>
            </a:r>
          </a:p>
          <a:p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The essay uses </a:t>
            </a:r>
            <a:r>
              <a:rPr lang="en-US" sz="2400" b="1" dirty="0"/>
              <a:t>adjective conjunctions</a:t>
            </a:r>
            <a:r>
              <a:rPr lang="en-US" sz="2400" dirty="0"/>
              <a:t>, such as: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べんりです</a:t>
            </a:r>
            <a:r>
              <a:rPr lang="ja-JP" altLang="en-US" sz="2400" b="1" dirty="0">
                <a:solidFill>
                  <a:srgbClr val="C00000"/>
                </a:solidFill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が</a:t>
            </a:r>
            <a:r>
              <a:rPr lang="ja-JP" altLang="en-US" sz="2400" dirty="0"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 </a:t>
            </a:r>
            <a:r>
              <a:rPr lang="en-US" altLang="ja-JP" sz="2400" dirty="0"/>
              <a:t>(</a:t>
            </a:r>
            <a:r>
              <a:rPr lang="en-US" sz="2400" dirty="0"/>
              <a:t>convenient </a:t>
            </a:r>
            <a:r>
              <a:rPr lang="en-US" sz="2400" i="1" dirty="0">
                <a:solidFill>
                  <a:srgbClr val="C00000"/>
                </a:solidFill>
              </a:rPr>
              <a:t>but</a:t>
            </a:r>
            <a:r>
              <a:rPr lang="en-US" sz="24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しずか</a:t>
            </a:r>
            <a:r>
              <a:rPr lang="ja-JP" altLang="en-US" sz="2400" b="1" dirty="0">
                <a:solidFill>
                  <a:srgbClr val="C00000"/>
                </a:solidFill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で</a:t>
            </a:r>
            <a:r>
              <a:rPr lang="ja-JP" altLang="en-US" sz="2400" dirty="0"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 </a:t>
            </a:r>
            <a:r>
              <a:rPr lang="en-US" altLang="ja-JP" sz="2400" dirty="0"/>
              <a:t>(</a:t>
            </a:r>
            <a:r>
              <a:rPr lang="en-US" sz="2400" dirty="0"/>
              <a:t>quiet </a:t>
            </a:r>
            <a:r>
              <a:rPr lang="en-US" sz="2400" i="1" dirty="0">
                <a:solidFill>
                  <a:srgbClr val="C00000"/>
                </a:solidFill>
              </a:rPr>
              <a:t>and</a:t>
            </a:r>
            <a:r>
              <a:rPr lang="en-US" sz="24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うるさ</a:t>
            </a:r>
            <a:r>
              <a:rPr lang="ja-JP" altLang="en-US" sz="2400" b="1" dirty="0">
                <a:solidFill>
                  <a:srgbClr val="C00000"/>
                </a:solidFill>
                <a:latin typeface="UD Digi Kyokasho NK" panose="02020400000000000000" pitchFamily="18" charset="-128"/>
                <a:ea typeface="UD Digi Kyokasho NK" panose="02020400000000000000" pitchFamily="18" charset="-128"/>
              </a:rPr>
              <a:t>く（て）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sz="2400" dirty="0"/>
              <a:t>noisy </a:t>
            </a:r>
            <a:r>
              <a:rPr lang="en-US" sz="2400" i="1" dirty="0">
                <a:solidFill>
                  <a:srgbClr val="C00000"/>
                </a:solidFill>
              </a:rPr>
              <a:t>and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569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9901D-7D3B-7904-4906-C8B38F40BE77}"/>
              </a:ext>
            </a:extLst>
          </p:cNvPr>
          <p:cNvSpPr txBox="1"/>
          <p:nvPr/>
        </p:nvSpPr>
        <p:spPr>
          <a:xfrm>
            <a:off x="289933" y="587298"/>
            <a:ext cx="8289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Final Thought</a:t>
            </a:r>
          </a:p>
          <a:p>
            <a:r>
              <a:rPr lang="en-US" sz="2400" dirty="0">
                <a:solidFill>
                  <a:srgbClr val="00B050"/>
                </a:solidFill>
                <a:latin typeface="+mj-lt"/>
                <a:ea typeface="UD Digi Kyokasho NK" panose="02020400000000000000" pitchFamily="18" charset="-128"/>
              </a:rPr>
              <a:t>✔</a:t>
            </a:r>
            <a:r>
              <a:rPr lang="en-US" sz="2400" dirty="0">
                <a:latin typeface="+mj-lt"/>
                <a:ea typeface="UD Digi Kyokasho NK" panose="02020400000000000000" pitchFamily="18" charset="-128"/>
              </a:rPr>
              <a:t> </a:t>
            </a:r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Adjectives help make comparisons clear.</a:t>
            </a:r>
            <a:br>
              <a:rPr lang="en-US" sz="2400" dirty="0">
                <a:latin typeface="+mj-lt"/>
                <a:ea typeface="UD Digi Kyokasho NK" panose="02020400000000000000" pitchFamily="18" charset="-128"/>
              </a:rPr>
            </a:br>
            <a:r>
              <a:rPr lang="en-US" sz="2400" dirty="0">
                <a:solidFill>
                  <a:srgbClr val="00B050"/>
                </a:solidFill>
                <a:latin typeface="+mj-lt"/>
                <a:ea typeface="UD Digi Kyokasho NK" panose="02020400000000000000" pitchFamily="18" charset="-128"/>
              </a:rPr>
              <a:t>✔ </a:t>
            </a:r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They strengthen opinions.</a:t>
            </a:r>
            <a:br>
              <a:rPr lang="en-US" sz="2400" dirty="0">
                <a:latin typeface="+mj-lt"/>
                <a:ea typeface="UD Digi Kyokasho NK" panose="02020400000000000000" pitchFamily="18" charset="-128"/>
              </a:rPr>
            </a:br>
            <a:r>
              <a:rPr lang="en-US" sz="2400" dirty="0">
                <a:solidFill>
                  <a:srgbClr val="00B050"/>
                </a:solidFill>
                <a:latin typeface="+mj-lt"/>
                <a:ea typeface="UD Digi Kyokasho NK" panose="02020400000000000000" pitchFamily="18" charset="-128"/>
              </a:rPr>
              <a:t>✔</a:t>
            </a:r>
            <a:r>
              <a:rPr lang="en-US" sz="2400" dirty="0">
                <a:latin typeface="+mj-lt"/>
                <a:ea typeface="UD Digi Kyokasho NK" panose="02020400000000000000" pitchFamily="18" charset="-128"/>
              </a:rPr>
              <a:t> </a:t>
            </a:r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Using the correct form makes writing smooth and natural.</a:t>
            </a:r>
          </a:p>
          <a:p>
            <a:endParaRPr lang="en-US" sz="2400" dirty="0">
              <a:latin typeface="+mj-lt"/>
              <a:ea typeface="UD Digi Kyokasho NK" panose="02020400000000000000" pitchFamily="18" charset="-128"/>
            </a:endParaRPr>
          </a:p>
          <a:p>
            <a:r>
              <a:rPr lang="en-US" sz="2400" dirty="0">
                <a:latin typeface="+mj-lt"/>
                <a:ea typeface="UD Digi Kyokasho NK" panose="02020400000000000000" pitchFamily="18" charset="-128"/>
              </a:rPr>
              <a:t>By understanding </a:t>
            </a:r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how to use adjectives properly</a:t>
            </a:r>
            <a:r>
              <a:rPr lang="en-US" sz="2400" dirty="0">
                <a:latin typeface="+mj-lt"/>
                <a:ea typeface="UD Digi Kyokasho NK" panose="02020400000000000000" pitchFamily="18" charset="-128"/>
              </a:rPr>
              <a:t>, students can </a:t>
            </a:r>
            <a:r>
              <a:rPr lang="en-US" sz="2400" b="1" dirty="0">
                <a:latin typeface="+mj-lt"/>
                <a:ea typeface="UD Digi Kyokasho NK" panose="02020400000000000000" pitchFamily="18" charset="-128"/>
              </a:rPr>
              <a:t>write better essays and express their ideas more clearly</a:t>
            </a:r>
            <a:r>
              <a:rPr lang="en-US" sz="2400" dirty="0">
                <a:latin typeface="+mj-lt"/>
                <a:ea typeface="UD Digi Kyokasho NK" panose="02020400000000000000" pitchFamily="18" charset="-128"/>
              </a:rPr>
              <a:t>! 🎌🔥</a:t>
            </a:r>
          </a:p>
        </p:txBody>
      </p:sp>
    </p:spTree>
    <p:extLst>
      <p:ext uri="{BB962C8B-B14F-4D97-AF65-F5344CB8AC3E}">
        <p14:creationId xmlns:p14="http://schemas.microsoft.com/office/powerpoint/2010/main" val="82348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36128A-1441-68CD-FA35-049222E6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" y="427703"/>
            <a:ext cx="1968910" cy="1968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D2D91C-BA60-1045-E8FE-782D4478A8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657" y="427703"/>
            <a:ext cx="3415141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56FE6-5B7A-2740-74E1-9AA2BC4377CA}"/>
              </a:ext>
            </a:extLst>
          </p:cNvPr>
          <p:cNvSpPr txBox="1"/>
          <p:nvPr/>
        </p:nvSpPr>
        <p:spPr>
          <a:xfrm>
            <a:off x="353122" y="417517"/>
            <a:ext cx="6449122" cy="77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一つめの違い：交通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EDD93-CFEC-BB1B-D8E3-30607A6C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57" y="1440181"/>
            <a:ext cx="5845943" cy="3640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D8199-FA7F-4C5B-B12D-E14634CEFB36}"/>
              </a:ext>
            </a:extLst>
          </p:cNvPr>
          <p:cNvSpPr txBox="1"/>
          <p:nvPr/>
        </p:nvSpPr>
        <p:spPr>
          <a:xfrm>
            <a:off x="361221" y="217462"/>
            <a:ext cx="4942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ひと　　　　　　ちが　　　　こうつう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89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AB006-A5AE-1F44-EB88-643ABB59DAF5}"/>
              </a:ext>
            </a:extLst>
          </p:cNvPr>
          <p:cNvSpPr txBox="1"/>
          <p:nvPr/>
        </p:nvSpPr>
        <p:spPr>
          <a:xfrm>
            <a:off x="65133" y="1294477"/>
            <a:ext cx="73661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は電車やバスが多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いです。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車がなくても生活できます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。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駅が近く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て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、</a:t>
            </a:r>
            <a:endParaRPr lang="en-US" altLang="ja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歩いて買い物や食事に行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くことができ</a:t>
            </a:r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ます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。</a:t>
            </a:r>
            <a:endParaRPr lang="en-US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42ADC-B5B1-9D25-4E29-A4360D80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10" y="1112520"/>
            <a:ext cx="3985290" cy="265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4AEC6-BE4D-1353-023A-33334FD4EC70}"/>
              </a:ext>
            </a:extLst>
          </p:cNvPr>
          <p:cNvSpPr txBox="1"/>
          <p:nvPr/>
        </p:nvSpPr>
        <p:spPr>
          <a:xfrm>
            <a:off x="83851" y="1070224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でんしゃ　　　　　　　おお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4CF1A-F694-D1B1-BABA-0C4631498AE5}"/>
              </a:ext>
            </a:extLst>
          </p:cNvPr>
          <p:cNvSpPr txBox="1"/>
          <p:nvPr/>
        </p:nvSpPr>
        <p:spPr>
          <a:xfrm>
            <a:off x="65133" y="1866900"/>
            <a:ext cx="381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くるま　　　　　　　 せいかつ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780BF-616E-7FB7-0DB3-5978F0099E8C}"/>
              </a:ext>
            </a:extLst>
          </p:cNvPr>
          <p:cNvSpPr txBox="1"/>
          <p:nvPr/>
        </p:nvSpPr>
        <p:spPr>
          <a:xfrm>
            <a:off x="65133" y="2753961"/>
            <a:ext cx="1585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えき　 ちか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5A291-E8BB-D135-97BA-D49D216D2C50}"/>
              </a:ext>
            </a:extLst>
          </p:cNvPr>
          <p:cNvSpPr txBox="1"/>
          <p:nvPr/>
        </p:nvSpPr>
        <p:spPr>
          <a:xfrm>
            <a:off x="83850" y="3641022"/>
            <a:ext cx="405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ある　　 　か　　もの　 しょくじ　 い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499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F5ED-9BD9-0317-9836-775BC0CD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FFC3C-2DAA-12D8-1909-AF0371FA32DF}"/>
              </a:ext>
            </a:extLst>
          </p:cNvPr>
          <p:cNvSpPr txBox="1"/>
          <p:nvPr/>
        </p:nvSpPr>
        <p:spPr>
          <a:xfrm>
            <a:off x="245327" y="698889"/>
            <a:ext cx="8147825" cy="287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は交通が不便です。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電車やバスが少ないです。</a:t>
            </a:r>
            <a:endParaRPr lang="en-US" altLang="ja-JP" sz="2800" b="1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人びとは 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車にのります。</a:t>
            </a:r>
            <a:endParaRPr lang="ja-JP" altLang="en-US" sz="36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365-5FFD-9852-54C3-495E3883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549" y="1036320"/>
            <a:ext cx="3975304" cy="2717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6D6B9-9E3E-68F0-AE1B-85FD2A8792AD}"/>
              </a:ext>
            </a:extLst>
          </p:cNvPr>
          <p:cNvSpPr txBox="1"/>
          <p:nvPr/>
        </p:nvSpPr>
        <p:spPr>
          <a:xfrm>
            <a:off x="250612" y="795161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こうつう　 ふべん　　　　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30552-0DEB-1904-F828-163D60F1B5B5}"/>
              </a:ext>
            </a:extLst>
          </p:cNvPr>
          <p:cNvSpPr txBox="1"/>
          <p:nvPr/>
        </p:nvSpPr>
        <p:spPr>
          <a:xfrm>
            <a:off x="245327" y="1796882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でんしゃ　　　　 　　すく　　　　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CAA9E-085B-834A-B5E9-644483D15257}"/>
              </a:ext>
            </a:extLst>
          </p:cNvPr>
          <p:cNvSpPr txBox="1"/>
          <p:nvPr/>
        </p:nvSpPr>
        <p:spPr>
          <a:xfrm>
            <a:off x="265399" y="2748028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ひと　　　 　 くるま　　　　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92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35A1-F62E-7B8B-7DBC-6EE1850A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C367E9-CBE4-4B3E-F933-17784BD78767}"/>
              </a:ext>
            </a:extLst>
          </p:cNvPr>
          <p:cNvSpPr txBox="1"/>
          <p:nvPr/>
        </p:nvSpPr>
        <p:spPr>
          <a:xfrm>
            <a:off x="353122" y="417517"/>
            <a:ext cx="6449122" cy="77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40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二つめの違い：生活環境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AE881-1907-7507-78A5-4D5862891701}"/>
              </a:ext>
            </a:extLst>
          </p:cNvPr>
          <p:cNvSpPr txBox="1"/>
          <p:nvPr/>
        </p:nvSpPr>
        <p:spPr>
          <a:xfrm>
            <a:off x="361220" y="217462"/>
            <a:ext cx="603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ふた　　　　　　ちが　　　 せいかつかんきょう</a:t>
            </a:r>
            <a:endParaRPr lang="en-US" sz="20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8B2A21-6122-C565-313D-1DDF2AF0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1388168"/>
            <a:ext cx="6623823" cy="3706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5EE25-3123-A5B6-1CAF-25CFA6DE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81" y="1527393"/>
            <a:ext cx="2772309" cy="3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BEB3-2CA8-B18C-49C6-88F50339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6A14A0-FEDB-CA66-04EC-BC5EFB0FBA70}"/>
              </a:ext>
            </a:extLst>
          </p:cNvPr>
          <p:cNvSpPr txBox="1"/>
          <p:nvPr/>
        </p:nvSpPr>
        <p:spPr>
          <a:xfrm>
            <a:off x="314308" y="3294029"/>
            <a:ext cx="923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都心</a:t>
            </a:r>
            <a:r>
              <a:rPr lang="ja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</a:t>
            </a:r>
            <a:r>
              <a:rPr lang="ja-JP" altLang="en-US" sz="28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店やレストランが多くて便利です。</a:t>
            </a:r>
            <a:endParaRPr lang="en-US" altLang="ja-JP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endParaRPr lang="en-US" altLang="ja-JP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r>
              <a:rPr lang="ja-JP" altLang="en-US" sz="28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しかし、にぎやかで人が多く、夜もうるさいです。</a:t>
            </a:r>
            <a:endParaRPr lang="en-US" sz="28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D10EA-984C-DBB6-5371-F0CD606BEE07}"/>
              </a:ext>
            </a:extLst>
          </p:cNvPr>
          <p:cNvSpPr txBox="1"/>
          <p:nvPr/>
        </p:nvSpPr>
        <p:spPr>
          <a:xfrm>
            <a:off x="262269" y="3032485"/>
            <a:ext cx="711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としん　　 みせ　　　　　　　　　　　　おお　　　 べんり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6EE01-A5BF-FD90-CC38-86E246785C00}"/>
              </a:ext>
            </a:extLst>
          </p:cNvPr>
          <p:cNvSpPr txBox="1"/>
          <p:nvPr/>
        </p:nvSpPr>
        <p:spPr>
          <a:xfrm>
            <a:off x="3518426" y="3927054"/>
            <a:ext cx="405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ひと 　おお　　　よる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499D2-7DA4-058E-5BB7-D79733FF8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56" y="89210"/>
            <a:ext cx="6973229" cy="20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5E4D86-E34E-E193-E62A-0AFB842DD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276" y="2152650"/>
            <a:ext cx="3026930" cy="2269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6E26-0BD0-846A-C9A0-F3509FA78DBE}"/>
              </a:ext>
            </a:extLst>
          </p:cNvPr>
          <p:cNvSpPr txBox="1"/>
          <p:nvPr/>
        </p:nvSpPr>
        <p:spPr>
          <a:xfrm>
            <a:off x="69710" y="1749766"/>
            <a:ext cx="6313687" cy="331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郊外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は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自然が多くて静か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です。</a:t>
            </a:r>
            <a:endParaRPr lang="en-US" altLang="ja-JP" sz="2800" dirty="0">
              <a:solidFill>
                <a:schemeClr val="dk1"/>
              </a:solidFill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  <a:p>
            <a:pPr marL="0" lvl="0" indent="0" algn="l" rtl="0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大きな公園や広い校庭があります。</a:t>
            </a:r>
            <a:br>
              <a:rPr lang="en-US" altLang="ja-JP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</a:b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けれども、</a:t>
            </a:r>
            <a:r>
              <a:rPr lang="ja-JP" altLang="en-US" sz="2800" b="1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買い物には車で行きます</a:t>
            </a:r>
            <a:r>
              <a:rPr lang="ja-JP" altLang="en-US" sz="2800" dirty="0">
                <a:solidFill>
                  <a:schemeClr val="dk1"/>
                </a:solidFill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。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951E2-12FF-3625-2D34-B04CC579DC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891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2B1ADE-7D49-B0E0-5CD1-AFB801B638F3}"/>
              </a:ext>
            </a:extLst>
          </p:cNvPr>
          <p:cNvSpPr txBox="1"/>
          <p:nvPr/>
        </p:nvSpPr>
        <p:spPr>
          <a:xfrm>
            <a:off x="0" y="1983373"/>
            <a:ext cx="465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こうがい　　しぜん　　おお　　　しず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13F0C-1869-227C-9CBD-2B5B4AD2F551}"/>
              </a:ext>
            </a:extLst>
          </p:cNvPr>
          <p:cNvSpPr txBox="1"/>
          <p:nvPr/>
        </p:nvSpPr>
        <p:spPr>
          <a:xfrm>
            <a:off x="69710" y="3180331"/>
            <a:ext cx="408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おお　　　こうえん　 ひろ　 こうてい　　　　　　　　　　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16E9E-4117-B148-F676-1CFBF514F188}"/>
              </a:ext>
            </a:extLst>
          </p:cNvPr>
          <p:cNvSpPr txBox="1"/>
          <p:nvPr/>
        </p:nvSpPr>
        <p:spPr>
          <a:xfrm>
            <a:off x="1937331" y="4320004"/>
            <a:ext cx="3069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" panose="02020400000000000000" pitchFamily="17" charset="-128"/>
                <a:ea typeface="UD Digi Kyokasho N" panose="02020400000000000000" pitchFamily="17" charset="-128"/>
              </a:rPr>
              <a:t>か　　もの　　　くるま　い　</a:t>
            </a:r>
            <a:endParaRPr lang="en-US" sz="1600" dirty="0">
              <a:latin typeface="UD Digi Kyokasho N" panose="02020400000000000000" pitchFamily="17" charset="-128"/>
              <a:ea typeface="UD Digi Kyokasho N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690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2575</Words>
  <Application>Microsoft Office PowerPoint</Application>
  <PresentationFormat>On-screen Show (16:9)</PresentationFormat>
  <Paragraphs>226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UD Digi Kyokasho N</vt:lpstr>
      <vt:lpstr>Arial</vt:lpstr>
      <vt:lpstr>Comic Sans MS</vt:lpstr>
      <vt:lpstr>UD Digi Kyokasho NK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Keigo Morita</cp:lastModifiedBy>
  <cp:revision>2</cp:revision>
  <dcterms:modified xsi:type="dcterms:W3CDTF">2025-02-12T05:37:44Z</dcterms:modified>
</cp:coreProperties>
</file>